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sldIdLst>
    <p:sldId id="256" r:id="rId2"/>
    <p:sldId id="258" r:id="rId3"/>
    <p:sldId id="257" r:id="rId4"/>
    <p:sldId id="261" r:id="rId5"/>
    <p:sldId id="336" r:id="rId6"/>
    <p:sldId id="260" r:id="rId7"/>
    <p:sldId id="333" r:id="rId8"/>
    <p:sldId id="259" r:id="rId9"/>
    <p:sldId id="263" r:id="rId10"/>
    <p:sldId id="262" r:id="rId11"/>
    <p:sldId id="269" r:id="rId12"/>
    <p:sldId id="274" r:id="rId13"/>
    <p:sldId id="270" r:id="rId14"/>
    <p:sldId id="271" r:id="rId15"/>
    <p:sldId id="329" r:id="rId16"/>
    <p:sldId id="338" r:id="rId17"/>
    <p:sldId id="337" r:id="rId18"/>
    <p:sldId id="268" r:id="rId19"/>
    <p:sldId id="275" r:id="rId20"/>
    <p:sldId id="276" r:id="rId21"/>
    <p:sldId id="277" r:id="rId22"/>
    <p:sldId id="280" r:id="rId23"/>
    <p:sldId id="281" r:id="rId24"/>
    <p:sldId id="285" r:id="rId25"/>
    <p:sldId id="286" r:id="rId26"/>
    <p:sldId id="290" r:id="rId27"/>
    <p:sldId id="288" r:id="rId28"/>
    <p:sldId id="291" r:id="rId29"/>
    <p:sldId id="287" r:id="rId30"/>
    <p:sldId id="289" r:id="rId31"/>
    <p:sldId id="335" r:id="rId32"/>
    <p:sldId id="284" r:id="rId33"/>
    <p:sldId id="293" r:id="rId34"/>
    <p:sldId id="300" r:id="rId35"/>
    <p:sldId id="302" r:id="rId36"/>
    <p:sldId id="304" r:id="rId37"/>
    <p:sldId id="324" r:id="rId38"/>
    <p:sldId id="306" r:id="rId39"/>
    <p:sldId id="308" r:id="rId40"/>
    <p:sldId id="305" r:id="rId41"/>
    <p:sldId id="339" r:id="rId42"/>
    <p:sldId id="340" r:id="rId43"/>
    <p:sldId id="303" r:id="rId44"/>
    <p:sldId id="325" r:id="rId45"/>
    <p:sldId id="330" r:id="rId46"/>
    <p:sldId id="294" r:id="rId47"/>
    <p:sldId id="309" r:id="rId48"/>
    <p:sldId id="310" r:id="rId49"/>
    <p:sldId id="311" r:id="rId50"/>
    <p:sldId id="312" r:id="rId51"/>
    <p:sldId id="326" r:id="rId52"/>
    <p:sldId id="327" r:id="rId53"/>
    <p:sldId id="320" r:id="rId54"/>
    <p:sldId id="321" r:id="rId55"/>
    <p:sldId id="322" r:id="rId56"/>
    <p:sldId id="331" r:id="rId57"/>
    <p:sldId id="332" r:id="rId5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39"/>
    <p:restoredTop sz="94796"/>
  </p:normalViewPr>
  <p:slideViewPr>
    <p:cSldViewPr snapToGrid="0" snapToObjects="1">
      <p:cViewPr varScale="1">
        <p:scale>
          <a:sx n="79" d="100"/>
          <a:sy n="79" d="100"/>
        </p:scale>
        <p:origin x="13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8EAA4-9608-564A-9FAD-957C04FCB4F0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7236-F622-5745-9A10-257926CBB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5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88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24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print</a:t>
            </a:r>
            <a:r>
              <a:rPr lang="en-US" baseline="0" dirty="0" smtClean="0"/>
              <a:t> statement is outside of if block so always executed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 smtClean="0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9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19C9CA7B-DFD4-44B5-8C60-D14B8CD1FB59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5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Stop using the mouse and start using the keyboard!!</a:t>
            </a:r>
          </a:p>
          <a:p>
            <a:r>
              <a:rPr lang="en-US" dirty="0" smtClean="0"/>
              <a:t>Shell is how we can interact with our computer</a:t>
            </a:r>
          </a:p>
          <a:p>
            <a:r>
              <a:rPr lang="en-US" dirty="0" smtClean="0"/>
              <a:t>Mac:</a:t>
            </a:r>
          </a:p>
          <a:p>
            <a:pPr lvl="1"/>
            <a:r>
              <a:rPr lang="en-US" dirty="0" smtClean="0"/>
              <a:t>⌘ [Space]</a:t>
            </a:r>
          </a:p>
          <a:p>
            <a:pPr lvl="1"/>
            <a:r>
              <a:rPr lang="en-US" dirty="0" smtClean="0"/>
              <a:t>Type “</a:t>
            </a:r>
            <a:r>
              <a:rPr lang="en-US" i="1" dirty="0" smtClean="0"/>
              <a:t>Terminal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Windows: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pen </a:t>
            </a:r>
            <a:r>
              <a:rPr lang="en-US" dirty="0"/>
              <a:t>the </a:t>
            </a:r>
            <a:r>
              <a:rPr lang="en-US" i="1" dirty="0"/>
              <a:t>Start Menu</a:t>
            </a:r>
            <a:r>
              <a:rPr lang="en-US" dirty="0"/>
              <a:t> and type </a:t>
            </a:r>
            <a:r>
              <a:rPr lang="en-US" dirty="0" smtClean="0"/>
              <a:t>”</a:t>
            </a:r>
            <a:r>
              <a:rPr lang="en-US" i="1" dirty="0" smtClean="0"/>
              <a:t>command”</a:t>
            </a:r>
          </a:p>
          <a:p>
            <a:r>
              <a:rPr lang="en-US" dirty="0" smtClean="0"/>
              <a:t>Type “echo Hello World”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5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directories?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files in your computer are organized into directories</a:t>
            </a:r>
          </a:p>
          <a:p>
            <a:pPr lvl="1"/>
            <a:r>
              <a:rPr lang="en-US" dirty="0" smtClean="0"/>
              <a:t>“Directories” = Folders</a:t>
            </a:r>
          </a:p>
          <a:p>
            <a:r>
              <a:rPr lang="en-US" dirty="0" smtClean="0"/>
              <a:t>The Shell lets you navigate through these directories</a:t>
            </a:r>
          </a:p>
          <a:p>
            <a:r>
              <a:rPr lang="en-US" dirty="0" smtClean="0"/>
              <a:t>Directory </a:t>
            </a:r>
            <a:r>
              <a:rPr lang="en-US" dirty="0"/>
              <a:t>c</a:t>
            </a:r>
            <a:r>
              <a:rPr lang="en-US" dirty="0" smtClean="0"/>
              <a:t>ommands:</a:t>
            </a:r>
          </a:p>
          <a:p>
            <a:pPr lvl="1"/>
            <a:r>
              <a:rPr lang="en-US" dirty="0"/>
              <a:t>“ls”</a:t>
            </a:r>
          </a:p>
          <a:p>
            <a:pPr lvl="2"/>
            <a:r>
              <a:rPr lang="en-US" dirty="0"/>
              <a:t>List everything in current folder</a:t>
            </a:r>
          </a:p>
          <a:p>
            <a:pPr lvl="1"/>
            <a:r>
              <a:rPr lang="en-US" dirty="0"/>
              <a:t>”cd”</a:t>
            </a:r>
          </a:p>
          <a:p>
            <a:pPr lvl="2"/>
            <a:r>
              <a:rPr lang="en-US" dirty="0"/>
              <a:t>Change directory</a:t>
            </a:r>
          </a:p>
          <a:p>
            <a:pPr lvl="2"/>
            <a:r>
              <a:rPr lang="en-US" dirty="0"/>
              <a:t>”cd ..” to change to parent </a:t>
            </a:r>
            <a:r>
              <a:rPr lang="en-US" dirty="0" smtClean="0"/>
              <a:t>directory</a:t>
            </a:r>
          </a:p>
          <a:p>
            <a:pPr lvl="2"/>
            <a:r>
              <a:rPr lang="en-US" dirty="0" smtClean="0"/>
              <a:t>“cd ~” to change to root directory (mac only)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8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739243"/>
          </a:xfrm>
        </p:spPr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new directory</a:t>
            </a:r>
          </a:p>
          <a:p>
            <a:r>
              <a:rPr lang="en-US" dirty="0"/>
              <a:t>“touch </a:t>
            </a:r>
            <a:r>
              <a:rPr lang="en-US" dirty="0" err="1"/>
              <a:t>my_file.py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Makes a new file in the current directory called </a:t>
            </a:r>
            <a:r>
              <a:rPr lang="en-US" dirty="0" err="1"/>
              <a:t>my_file.py</a:t>
            </a:r>
            <a:endParaRPr lang="en-US" dirty="0"/>
          </a:p>
          <a:p>
            <a:r>
              <a:rPr lang="en-US" dirty="0" smtClean="0"/>
              <a:t>“[tab]”</a:t>
            </a:r>
          </a:p>
          <a:p>
            <a:pPr lvl="1"/>
            <a:r>
              <a:rPr lang="en-US" dirty="0" smtClean="0"/>
              <a:t>Auto complete </a:t>
            </a:r>
          </a:p>
          <a:p>
            <a:r>
              <a:rPr lang="en-US" dirty="0" smtClean="0"/>
              <a:t>“[up/down arrow]”</a:t>
            </a:r>
          </a:p>
          <a:p>
            <a:pPr lvl="1"/>
            <a:r>
              <a:rPr lang="en-US" dirty="0" smtClean="0"/>
              <a:t>Move through history of old commands</a:t>
            </a:r>
          </a:p>
        </p:txBody>
      </p:sp>
    </p:spTree>
    <p:extLst>
      <p:ext uri="{BB962C8B-B14F-4D97-AF65-F5344CB8AC3E}">
        <p14:creationId xmlns:p14="http://schemas.microsoft.com/office/powerpoint/2010/main" val="170047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everything in our home folder</a:t>
            </a:r>
          </a:p>
          <a:p>
            <a:r>
              <a:rPr lang="en-US" dirty="0" smtClean="0"/>
              <a:t>”cd Desktop”</a:t>
            </a:r>
          </a:p>
          <a:p>
            <a:pPr lvl="1"/>
            <a:r>
              <a:rPr lang="en-US" dirty="0" smtClean="0"/>
              <a:t>Change directory to Desktop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bytesizedlabs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directory called </a:t>
            </a:r>
            <a:r>
              <a:rPr lang="en-US" dirty="0" err="1" smtClean="0"/>
              <a:t>bytesizedlabs</a:t>
            </a:r>
            <a:r>
              <a:rPr lang="en-US" dirty="0" smtClean="0"/>
              <a:t> on the desktop</a:t>
            </a:r>
          </a:p>
          <a:p>
            <a:r>
              <a:rPr lang="en-US" dirty="0" smtClean="0"/>
              <a:t>“cd </a:t>
            </a:r>
            <a:r>
              <a:rPr lang="en-US" dirty="0" err="1"/>
              <a:t>bytesizedlabs</a:t>
            </a:r>
            <a:r>
              <a:rPr lang="en-US" dirty="0"/>
              <a:t>”</a:t>
            </a:r>
            <a:endParaRPr lang="en-US" dirty="0" smtClean="0"/>
          </a:p>
          <a:p>
            <a:pPr lvl="1"/>
            <a:r>
              <a:rPr lang="en-US" dirty="0" smtClean="0"/>
              <a:t>Change directory to workspace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day1”</a:t>
            </a:r>
          </a:p>
          <a:p>
            <a:pPr lvl="1"/>
            <a:r>
              <a:rPr lang="en-US" dirty="0" smtClean="0"/>
              <a:t>Make a directory called day1 in </a:t>
            </a:r>
            <a:r>
              <a:rPr lang="en-US" dirty="0" err="1"/>
              <a:t>bytesizedlabs</a:t>
            </a:r>
            <a:r>
              <a:rPr lang="en-US" dirty="0"/>
              <a:t> directory</a:t>
            </a:r>
            <a:endParaRPr lang="en-US" dirty="0" smtClean="0"/>
          </a:p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to show that we made subdirectory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60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11"/>
          <a:stretch/>
        </p:blipFill>
        <p:spPr>
          <a:xfrm>
            <a:off x="2915171" y="2603500"/>
            <a:ext cx="5305970" cy="3347595"/>
          </a:xfrm>
          <a:prstGeom prst="rect">
            <a:avLst/>
          </a:prstGeom>
          <a:ln w="381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790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boring part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created files to download Python 3 and setup your shell for the workshop</a:t>
            </a:r>
          </a:p>
          <a:p>
            <a:r>
              <a:rPr lang="en-US" dirty="0" smtClean="0"/>
              <a:t>Found on course website </a:t>
            </a:r>
            <a:r>
              <a:rPr lang="en-US" u="sng" dirty="0" smtClean="0">
                <a:hlinkClick r:id="rId2"/>
              </a:rPr>
              <a:t>learnpython.bytesizedlabs.com</a:t>
            </a:r>
            <a:r>
              <a:rPr lang="en-US" dirty="0"/>
              <a:t> </a:t>
            </a:r>
            <a:r>
              <a:rPr lang="en-US" dirty="0" smtClean="0"/>
              <a:t>under the setup tab</a:t>
            </a:r>
          </a:p>
          <a:p>
            <a:r>
              <a:rPr lang="en-US" dirty="0" smtClean="0"/>
              <a:t>Download the setup file for your computer and put it in your </a:t>
            </a:r>
            <a:r>
              <a:rPr lang="en-US" dirty="0" err="1" smtClean="0"/>
              <a:t>bytesizedlabs</a:t>
            </a:r>
            <a:r>
              <a:rPr lang="en-US" dirty="0" smtClean="0"/>
              <a:t> directory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Right click on file</a:t>
            </a:r>
          </a:p>
          <a:p>
            <a:r>
              <a:rPr lang="en-US" dirty="0" smtClean="0"/>
              <a:t>Choose “Run with PowerShell”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274" y="2603500"/>
            <a:ext cx="3492500" cy="364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Mac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Terminal, navigate to your </a:t>
            </a:r>
            <a:r>
              <a:rPr lang="en-US" dirty="0" err="1" smtClean="0"/>
              <a:t>bytesizedlabs</a:t>
            </a:r>
            <a:r>
              <a:rPr lang="en-US" dirty="0" smtClean="0"/>
              <a:t> folder</a:t>
            </a:r>
          </a:p>
          <a:p>
            <a:r>
              <a:rPr lang="en-US" dirty="0" smtClean="0"/>
              <a:t>Type in Terminal: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chmod</a:t>
            </a:r>
            <a:r>
              <a:rPr lang="en-US" dirty="0" smtClean="0"/>
              <a:t> +</a:t>
            </a:r>
            <a:r>
              <a:rPr lang="en-US" dirty="0"/>
              <a:t>x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“bash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33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Sublime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Shell is ugly</a:t>
            </a:r>
          </a:p>
          <a:p>
            <a:r>
              <a:rPr lang="en-US" dirty="0" smtClean="0"/>
              <a:t>It’s ok for short commands but for our long programs we’re going to want something better</a:t>
            </a:r>
          </a:p>
          <a:p>
            <a:r>
              <a:rPr lang="en-US" dirty="0" smtClean="0"/>
              <a:t>Sublime Text is a text editor that we have installed for you</a:t>
            </a:r>
          </a:p>
        </p:txBody>
      </p:sp>
    </p:spTree>
    <p:extLst>
      <p:ext uri="{BB962C8B-B14F-4D97-AF65-F5344CB8AC3E}">
        <p14:creationId xmlns:p14="http://schemas.microsoft.com/office/powerpoint/2010/main" val="93486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10363945" cy="3416300"/>
          </a:xfrm>
        </p:spPr>
        <p:txBody>
          <a:bodyPr/>
          <a:lstStyle/>
          <a:p>
            <a:r>
              <a:rPr lang="en-US" dirty="0" smtClean="0"/>
              <a:t>Three more commands:</a:t>
            </a:r>
          </a:p>
          <a:p>
            <a:pPr lvl="1"/>
            <a:r>
              <a:rPr lang="en-US" dirty="0" smtClean="0"/>
              <a:t>”python </a:t>
            </a:r>
            <a:r>
              <a:rPr lang="en-US" dirty="0" err="1" smtClean="0"/>
              <a:t>my_file.py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Runs the file using python and prints the results to the shell</a:t>
            </a:r>
          </a:p>
          <a:p>
            <a:pPr lvl="1"/>
            <a:r>
              <a:rPr lang="en-US" dirty="0" smtClean="0"/>
              <a:t>“python”</a:t>
            </a:r>
          </a:p>
          <a:p>
            <a:pPr lvl="2"/>
            <a:r>
              <a:rPr lang="en-US" dirty="0" smtClean="0"/>
              <a:t>Opens python </a:t>
            </a:r>
            <a:r>
              <a:rPr lang="en-US" i="1" dirty="0" smtClean="0"/>
              <a:t>within </a:t>
            </a:r>
            <a:r>
              <a:rPr lang="en-US" dirty="0" smtClean="0"/>
              <a:t>the shell</a:t>
            </a:r>
          </a:p>
          <a:p>
            <a:pPr lvl="2"/>
            <a:r>
              <a:rPr lang="en-US" dirty="0" smtClean="0"/>
              <a:t>Lets us run/test basic commands, math, imports, etc.</a:t>
            </a:r>
          </a:p>
          <a:p>
            <a:pPr lvl="1"/>
            <a:r>
              <a:rPr lang="en-US" dirty="0" smtClean="0"/>
              <a:t>”</a:t>
            </a:r>
            <a:r>
              <a:rPr lang="en-US" dirty="0" err="1" smtClean="0"/>
              <a:t>subl</a:t>
            </a:r>
            <a:r>
              <a:rPr lang="en-US" dirty="0" smtClean="0"/>
              <a:t> </a:t>
            </a:r>
            <a:r>
              <a:rPr lang="en-US" dirty="0" err="1" smtClean="0"/>
              <a:t>my_file.py</a:t>
            </a:r>
            <a:r>
              <a:rPr lang="en-US" dirty="0" smtClean="0"/>
              <a:t>” (macs only)</a:t>
            </a:r>
          </a:p>
          <a:p>
            <a:pPr lvl="2"/>
            <a:r>
              <a:rPr lang="en-US" dirty="0" smtClean="0"/>
              <a:t>Opens the file in Sublime for easy editing</a:t>
            </a:r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38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Instructor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6314" y="3467100"/>
            <a:ext cx="4604931" cy="2133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Jesse Berliner-Sachs</a:t>
            </a:r>
          </a:p>
          <a:p>
            <a:pPr marL="0" indent="0" algn="ctr">
              <a:buNone/>
            </a:pPr>
            <a:r>
              <a:rPr lang="en-US" dirty="0" smtClean="0"/>
              <a:t>Software Engineering Intern at             Hired Score </a:t>
            </a:r>
            <a:r>
              <a:rPr lang="en-US" dirty="0"/>
              <a:t>I</a:t>
            </a:r>
            <a:r>
              <a:rPr lang="en-US" dirty="0" smtClean="0"/>
              <a:t>nc.</a:t>
            </a:r>
          </a:p>
          <a:p>
            <a:pPr marL="0" indent="0" algn="ctr">
              <a:buNone/>
            </a:pPr>
            <a:r>
              <a:rPr lang="en-US" dirty="0" smtClean="0"/>
              <a:t>TA for CIS-121</a:t>
            </a:r>
          </a:p>
          <a:p>
            <a:pPr marL="0" indent="0" algn="ctr">
              <a:buNone/>
            </a:pPr>
            <a:r>
              <a:rPr lang="en-US" dirty="0" smtClean="0"/>
              <a:t>Instructor @ ByteSized Labs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639786"/>
            <a:ext cx="5050971" cy="378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6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Hello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Sublime and at the bottom right click “plain text” and change to python</a:t>
            </a:r>
          </a:p>
          <a:p>
            <a:r>
              <a:rPr lang="en-US" dirty="0" smtClean="0"/>
              <a:t>In a new file type the following: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rint(“Hello World !!!”)</a:t>
            </a:r>
          </a:p>
          <a:p>
            <a:r>
              <a:rPr lang="en-US" dirty="0"/>
              <a:t>Save </a:t>
            </a:r>
            <a:r>
              <a:rPr lang="en-US" dirty="0" smtClean="0"/>
              <a:t>file </a:t>
            </a:r>
            <a:r>
              <a:rPr lang="en-US" dirty="0"/>
              <a:t>in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/day1 </a:t>
            </a:r>
            <a:r>
              <a:rPr lang="en-US" dirty="0"/>
              <a:t>as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In </a:t>
            </a:r>
            <a:r>
              <a:rPr lang="en-US" dirty="0" smtClean="0"/>
              <a:t>the shell navigate </a:t>
            </a:r>
            <a:r>
              <a:rPr lang="en-US" dirty="0"/>
              <a:t>to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/day1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Run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python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9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</a:t>
            </a:r>
            <a:r>
              <a:rPr lang="en-US" dirty="0"/>
              <a:t>Hello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752" y="2603500"/>
            <a:ext cx="5146899" cy="332459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68477" y="2603500"/>
            <a:ext cx="4827639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0 - Hello World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World !!!"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717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984" y="1615923"/>
            <a:ext cx="7437502" cy="1822514"/>
          </a:xfrm>
        </p:spPr>
        <p:txBody>
          <a:bodyPr/>
          <a:lstStyle/>
          <a:p>
            <a:pPr algn="r"/>
            <a:r>
              <a:rPr lang="en-US" dirty="0" smtClean="0"/>
              <a:t>You just wrote your first Python program!!!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that we’ve finished the boring stuff, let’s write some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79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1: Talk to 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Variables, User Input, Printing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5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variable stores data (so we can use it again later)</a:t>
            </a:r>
          </a:p>
          <a:p>
            <a:r>
              <a:rPr lang="en-US" dirty="0" smtClean="0"/>
              <a:t>We can define a variable like so: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These types of variables are known as strings. They represent a string of text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02657" y="3787481"/>
            <a:ext cx="8377956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1 - Define Variables examples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64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print variables like so: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7909" y="3139229"/>
            <a:ext cx="8735962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2 - Print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(byte_name)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 for Data Analytics"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(language)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"Python"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(location) 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18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825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 can combine strings like this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Look carefully at where the quotes are. Around the strings, not the variable names</a:t>
            </a:r>
          </a:p>
          <a:p>
            <a:r>
              <a:rPr lang="en-US" dirty="0" smtClean="0"/>
              <a:t>Tip: Sublime uses colors to show what is a string and what is variable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3124203"/>
            <a:ext cx="10491021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3 -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sentence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"We are learning how to code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in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location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(sentence)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"We are learning how to code Python, in 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56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few things to remember when defining variables</a:t>
            </a:r>
          </a:p>
          <a:p>
            <a:pPr lvl="1"/>
            <a:r>
              <a:rPr lang="en-US" i="1" dirty="0" smtClean="0"/>
              <a:t>Usually</a:t>
            </a:r>
            <a:r>
              <a:rPr lang="en-US" dirty="0" smtClean="0"/>
              <a:t> all lowercase letters with underscores “_”</a:t>
            </a:r>
          </a:p>
          <a:p>
            <a:pPr lvl="2"/>
            <a:r>
              <a:rPr lang="en-US" dirty="0" smtClean="0"/>
              <a:t>Constants can be all uppercase</a:t>
            </a:r>
          </a:p>
          <a:p>
            <a:pPr lvl="1"/>
            <a:r>
              <a:rPr lang="en-US" dirty="0" smtClean="0"/>
              <a:t>Always use </a:t>
            </a:r>
            <a:r>
              <a:rPr lang="en-US" b="1" dirty="0" smtClean="0"/>
              <a:t>descriptive </a:t>
            </a:r>
            <a:r>
              <a:rPr lang="en-US" dirty="0" smtClean="0"/>
              <a:t>names</a:t>
            </a:r>
          </a:p>
          <a:p>
            <a:pPr lvl="2"/>
            <a:r>
              <a:rPr lang="en-US" dirty="0" smtClean="0"/>
              <a:t>BAD: variable1, </a:t>
            </a:r>
            <a:r>
              <a:rPr lang="en-US" dirty="0" err="1" smtClean="0"/>
              <a:t>my_variable</a:t>
            </a:r>
            <a:r>
              <a:rPr lang="en-US" dirty="0" smtClean="0"/>
              <a:t>, price</a:t>
            </a:r>
          </a:p>
          <a:p>
            <a:pPr lvl="2"/>
            <a:r>
              <a:rPr lang="en-US" dirty="0" smtClean="0"/>
              <a:t>GOOD: car_price, </a:t>
            </a:r>
            <a:r>
              <a:rPr lang="en-US" dirty="0" err="1" smtClean="0"/>
              <a:t>profit_margin_as_percent</a:t>
            </a:r>
            <a:r>
              <a:rPr lang="en-US" dirty="0" smtClean="0"/>
              <a:t>, </a:t>
            </a:r>
            <a:r>
              <a:rPr lang="en-US" dirty="0" err="1" smtClean="0"/>
              <a:t>distance_left_to_travel</a:t>
            </a:r>
            <a:endParaRPr lang="en-US" dirty="0" smtClean="0"/>
          </a:p>
          <a:p>
            <a:pPr lvl="1"/>
            <a:r>
              <a:rPr lang="en-US" dirty="0" smtClean="0"/>
              <a:t>Variable name on the </a:t>
            </a:r>
            <a:r>
              <a:rPr lang="en-US" b="1" dirty="0" smtClean="0"/>
              <a:t>left</a:t>
            </a:r>
            <a:r>
              <a:rPr lang="en-US" dirty="0" smtClean="0"/>
              <a:t>, variable value on the </a:t>
            </a:r>
            <a:r>
              <a:rPr lang="en-US" b="1" dirty="0" smtClean="0"/>
              <a:t>right </a:t>
            </a:r>
          </a:p>
          <a:p>
            <a:pPr lvl="1"/>
            <a:r>
              <a:rPr lang="en-US" dirty="0" smtClean="0"/>
              <a:t>Variable name </a:t>
            </a:r>
            <a:r>
              <a:rPr lang="en-US" b="1" dirty="0" smtClean="0"/>
              <a:t>without quotes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91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56132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Computers read code but sometimes humans do too</a:t>
            </a:r>
          </a:p>
          <a:p>
            <a:r>
              <a:rPr lang="en-US" dirty="0" smtClean="0"/>
              <a:t>Use # to mark line as a comment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also use comments above all of our code snippets to number them for easy reference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73160" y="3434487"/>
            <a:ext cx="911941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4 -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Comments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 variable that stores the day of the week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day_of_week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"Friday"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another variable that stores the time of day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time_of_day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"early afternoon"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3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our programs just do actions but what if we want to interact with them?</a:t>
            </a:r>
          </a:p>
          <a:p>
            <a:r>
              <a:rPr lang="en-US" dirty="0" smtClean="0"/>
              <a:t>We can get input from the shell like this</a:t>
            </a:r>
            <a:r>
              <a:rPr lang="en-US" dirty="0"/>
              <a:t>: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617405" y="3711476"/>
            <a:ext cx="857372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hr-HR" dirty="0">
                <a:solidFill>
                  <a:srgbClr val="75715E"/>
                </a:solidFill>
                <a:latin typeface="Menlo" charset="0"/>
              </a:rPr>
              <a:t>## 5 - Input  </a:t>
            </a:r>
            <a:endParaRPr lang="hr-HR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quest?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favorite_color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favorite color?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I hear your quest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Good luck!"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112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Widely used in variety of industries and growing in popularity</a:t>
            </a:r>
          </a:p>
          <a:p>
            <a:r>
              <a:rPr lang="en-US" dirty="0" smtClean="0"/>
              <a:t>Versatile, and has a huge range of applications</a:t>
            </a:r>
          </a:p>
          <a:p>
            <a:r>
              <a:rPr lang="en-US" dirty="0" smtClean="0"/>
              <a:t>Readable and easy to learn</a:t>
            </a:r>
          </a:p>
          <a:p>
            <a:r>
              <a:rPr lang="en-US" dirty="0" smtClean="0"/>
              <a:t>Constantly improving and gaining new applications</a:t>
            </a:r>
          </a:p>
        </p:txBody>
      </p:sp>
    </p:spTree>
    <p:extLst>
      <p:ext uri="{BB962C8B-B14F-4D97-AF65-F5344CB8AC3E}">
        <p14:creationId xmlns:p14="http://schemas.microsoft.com/office/powerpoint/2010/main" val="175912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Let me tell you something…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in day1 directory called “</a:t>
            </a:r>
            <a:r>
              <a:rPr lang="en-US" dirty="0" err="1" smtClean="0"/>
              <a:t>questions.py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Write a program that asks the user for their name, age and why they want to learn python</a:t>
            </a:r>
          </a:p>
          <a:p>
            <a:r>
              <a:rPr lang="en-US" dirty="0" smtClean="0"/>
              <a:t>Write </a:t>
            </a:r>
            <a:r>
              <a:rPr lang="en-US" dirty="0"/>
              <a:t>a</a:t>
            </a:r>
            <a:r>
              <a:rPr lang="en-US" dirty="0" smtClean="0"/>
              <a:t> print statement combining those strings to make sentences describing the user using </a:t>
            </a:r>
            <a:r>
              <a:rPr lang="en-US" i="1" dirty="0" smtClean="0"/>
              <a:t>concatenation</a:t>
            </a:r>
            <a:r>
              <a:rPr lang="en-US" dirty="0" smtClean="0"/>
              <a:t> (“+”)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95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3074471"/>
            <a:ext cx="9906336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DIY_1 - 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age?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why_python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"Why do you want to learn Python?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"Your name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You are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years old, 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"and you want to learn Python because"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why_python)</a:t>
            </a:r>
          </a:p>
        </p:txBody>
      </p:sp>
    </p:spTree>
    <p:extLst>
      <p:ext uri="{BB962C8B-B14F-4D97-AF65-F5344CB8AC3E}">
        <p14:creationId xmlns:p14="http://schemas.microsoft.com/office/powerpoint/2010/main" val="113939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53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2: What’s your type?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Types, </a:t>
            </a:r>
            <a:r>
              <a:rPr lang="en-US" dirty="0" err="1" smtClean="0"/>
              <a:t>Ints</a:t>
            </a:r>
            <a:r>
              <a:rPr lang="en-US" dirty="0" smtClean="0"/>
              <a:t>, Floats, Bools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8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we’ve seen one type of variable, strings</a:t>
            </a:r>
          </a:p>
          <a:p>
            <a:r>
              <a:rPr lang="en-US" dirty="0" smtClean="0"/>
              <a:t>There are </a:t>
            </a:r>
            <a:r>
              <a:rPr lang="en-US" i="1" dirty="0" smtClean="0"/>
              <a:t>many</a:t>
            </a:r>
            <a:r>
              <a:rPr lang="en-US" dirty="0" smtClean="0"/>
              <a:t> more </a:t>
            </a:r>
          </a:p>
          <a:p>
            <a:r>
              <a:rPr lang="en-US" dirty="0" smtClean="0"/>
              <a:t>We’re going to focus on 3 new types right now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137460" y="4311650"/>
            <a:ext cx="8113712" cy="1281112"/>
            <a:chOff x="2039143" y="3368410"/>
            <a:chExt cx="8113712" cy="1281112"/>
          </a:xfrm>
        </p:grpSpPr>
        <p:sp>
          <p:nvSpPr>
            <p:cNvPr id="5" name="Freeform 4"/>
            <p:cNvSpPr/>
            <p:nvPr/>
          </p:nvSpPr>
          <p:spPr>
            <a:xfrm>
              <a:off x="2039143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err="1" smtClean="0"/>
                <a:t>ints</a:t>
              </a:r>
              <a:endParaRPr lang="en-US" sz="5100" kern="1200" dirty="0"/>
            </a:p>
          </p:txBody>
        </p:sp>
        <p:sp>
          <p:nvSpPr>
            <p:cNvPr id="6" name="Freeform 5"/>
            <p:cNvSpPr/>
            <p:nvPr/>
          </p:nvSpPr>
          <p:spPr>
            <a:xfrm>
              <a:off x="5028406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bools</a:t>
              </a:r>
              <a:endParaRPr lang="en-US" sz="5100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8017668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floats</a:t>
              </a:r>
              <a:endParaRPr lang="en-US" sz="51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2773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286883"/>
              </p:ext>
            </p:extLst>
          </p:nvPr>
        </p:nvGraphicFramePr>
        <p:xfrm>
          <a:off x="1155700" y="2603500"/>
          <a:ext cx="10020301" cy="340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29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86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60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1433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8934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text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quotes “ or 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“I’m going to make him an offer he can’t refuse”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813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Any integer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numbers </a:t>
                      </a:r>
                    </a:p>
                    <a:p>
                      <a:r>
                        <a:rPr lang="en-US" dirty="0" smtClean="0"/>
                        <a:t>(no decimal)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4, -80, 65535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4266">
                <a:tc>
                  <a:txBody>
                    <a:bodyPr/>
                    <a:lstStyle/>
                    <a:p>
                      <a:r>
                        <a:rPr lang="en-US" dirty="0" smtClean="0"/>
                        <a:t>Bools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Either</a:t>
                      </a:r>
                      <a:r>
                        <a:rPr lang="en-US" baseline="0" dirty="0" smtClean="0"/>
                        <a:t> true or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capital first letter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True, False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5067">
                <a:tc>
                  <a:txBody>
                    <a:bodyPr/>
                    <a:lstStyle/>
                    <a:p>
                      <a:r>
                        <a:rPr lang="en-US" dirty="0" smtClean="0"/>
                        <a:t>Floats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decimal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Use numbers with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4.6,</a:t>
                      </a:r>
                      <a:r>
                        <a:rPr lang="en-US" baseline="0" dirty="0" smtClean="0"/>
                        <a:t> 8.0, -1.1, 0.0, 3.14</a:t>
                      </a:r>
                    </a:p>
                    <a:p>
                      <a:endParaRPr lang="en-US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15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Ints</a:t>
            </a:r>
            <a:r>
              <a:rPr lang="en-US" dirty="0" smtClean="0"/>
              <a:t> + Floats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do math!!</a:t>
            </a:r>
          </a:p>
        </p:txBody>
      </p:sp>
      <p:sp>
        <p:nvSpPr>
          <p:cNvPr id="4" name="Rectangle 3"/>
          <p:cNvSpPr/>
          <p:nvPr/>
        </p:nvSpPr>
        <p:spPr>
          <a:xfrm>
            <a:off x="2059858" y="3018988"/>
            <a:ext cx="7452852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6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revenue_per_year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365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car_production_cost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car_production_cost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profit_margin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</p:txBody>
      </p:sp>
    </p:spTree>
    <p:extLst>
      <p:ext uri="{BB962C8B-B14F-4D97-AF65-F5344CB8AC3E}">
        <p14:creationId xmlns:p14="http://schemas.microsoft.com/office/powerpoint/2010/main" val="10262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Math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6055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Parentheses </a:t>
            </a:r>
            <a:r>
              <a:rPr lang="en-US" dirty="0"/>
              <a:t>work the same as you remember</a:t>
            </a:r>
          </a:p>
          <a:p>
            <a:pPr lvl="1"/>
            <a:r>
              <a:rPr lang="en-US" dirty="0"/>
              <a:t>PEMDAS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04602" y="2443510"/>
            <a:ext cx="8126361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7 More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int_division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int_division == 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loat_division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float_division == 2.5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mod_1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mod_1 == 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mod_2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mod_2 == 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complicated_formula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0921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Bools can be manipulated with the three logical functions “and”, “or”, and “not”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1665" y="3434477"/>
            <a:ext cx="1066308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8 -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i_will_know_python_soon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im_not_learning_python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7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2" y="2603501"/>
            <a:ext cx="980309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9 - More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bool1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bool2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bool3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bool4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True)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bool5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57039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9 Lessons + Set up</a:t>
            </a:r>
          </a:p>
          <a:p>
            <a:r>
              <a:rPr lang="en-US" dirty="0" smtClean="0"/>
              <a:t>5 ”DIY’s” (5-10 minutes each)</a:t>
            </a:r>
          </a:p>
          <a:p>
            <a:pPr lvl="1"/>
            <a:r>
              <a:rPr lang="en-US" dirty="0" smtClean="0"/>
              <a:t>On your own</a:t>
            </a:r>
          </a:p>
          <a:p>
            <a:pPr marL="342900" lvl="1" indent="-342900"/>
            <a:r>
              <a:rPr lang="en-US" dirty="0"/>
              <a:t>5</a:t>
            </a:r>
            <a:r>
              <a:rPr lang="en-US" dirty="0" smtClean="0"/>
              <a:t> </a:t>
            </a:r>
            <a:r>
              <a:rPr lang="en-US" sz="1800" dirty="0"/>
              <a:t>Challenges</a:t>
            </a:r>
            <a:r>
              <a:rPr lang="en-US" dirty="0"/>
              <a:t> (10-20 minutes each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In pairs</a:t>
            </a:r>
          </a:p>
          <a:p>
            <a:r>
              <a:rPr lang="en-US" dirty="0" smtClean="0"/>
              <a:t>The </a:t>
            </a:r>
            <a:r>
              <a:rPr lang="en-US" dirty="0"/>
              <a:t>ByteSized</a:t>
            </a:r>
            <a:r>
              <a:rPr lang="en-US" dirty="0" smtClean="0"/>
              <a:t> Data-A-Thon (2.5 hours)</a:t>
            </a:r>
          </a:p>
          <a:p>
            <a:pPr lvl="1"/>
            <a:r>
              <a:rPr lang="en-US" dirty="0" smtClean="0"/>
              <a:t>Groups of 3-4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93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between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change a </a:t>
            </a:r>
            <a:r>
              <a:rPr lang="en-US" dirty="0"/>
              <a:t>variable's </a:t>
            </a:r>
            <a:r>
              <a:rPr lang="en-US" dirty="0" smtClean="0"/>
              <a:t>type through casting</a:t>
            </a:r>
          </a:p>
          <a:p>
            <a:pPr lvl="1"/>
            <a:r>
              <a:rPr lang="en-US" dirty="0" err="1"/>
              <a:t>i</a:t>
            </a:r>
            <a:r>
              <a:rPr lang="en-US" dirty="0" err="1" smtClean="0"/>
              <a:t>nt</a:t>
            </a:r>
            <a:r>
              <a:rPr lang="en-US" dirty="0" smtClean="0"/>
              <a:t>(“6”) == 6</a:t>
            </a:r>
          </a:p>
          <a:p>
            <a:pPr lvl="1"/>
            <a:r>
              <a:rPr lang="en-US" dirty="0" err="1"/>
              <a:t>s</a:t>
            </a:r>
            <a:r>
              <a:rPr lang="en-US" dirty="0" err="1" smtClean="0"/>
              <a:t>tr</a:t>
            </a:r>
            <a:r>
              <a:rPr lang="en-US" dirty="0" smtClean="0"/>
              <a:t>(77) == “77”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loat(4) == 4.0</a:t>
            </a:r>
          </a:p>
          <a:p>
            <a:r>
              <a:rPr lang="en-US" dirty="0" smtClean="0"/>
              <a:t>Sometimes it’s useful to check a </a:t>
            </a:r>
            <a:r>
              <a:rPr lang="en-US" dirty="0"/>
              <a:t>variable's </a:t>
            </a:r>
            <a:r>
              <a:rPr lang="en-US" dirty="0" smtClean="0"/>
              <a:t>type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ype(4) == </a:t>
            </a:r>
            <a:r>
              <a:rPr lang="en-US" dirty="0" err="1" smtClean="0"/>
              <a:t>int</a:t>
            </a:r>
            <a:endParaRPr lang="en-US" dirty="0" smtClean="0"/>
          </a:p>
          <a:p>
            <a:pPr lvl="1"/>
            <a:r>
              <a:rPr lang="en-US" dirty="0"/>
              <a:t>t</a:t>
            </a:r>
            <a:r>
              <a:rPr lang="en-US" dirty="0" smtClean="0"/>
              <a:t>ype(“I am a string”) == </a:t>
            </a:r>
            <a:r>
              <a:rPr lang="en-US" dirty="0" err="1" smtClean="0"/>
              <a:t>str</a:t>
            </a:r>
            <a:endParaRPr lang="en-US" dirty="0" smtClean="0"/>
          </a:p>
          <a:p>
            <a:r>
              <a:rPr lang="en-US" dirty="0" smtClean="0"/>
              <a:t>You will get errors if something goes wrong</a:t>
            </a:r>
          </a:p>
          <a:p>
            <a:pPr lvl="1"/>
            <a:r>
              <a:rPr lang="en-US" dirty="0" err="1" smtClean="0"/>
              <a:t>int</a:t>
            </a:r>
            <a:r>
              <a:rPr lang="en-US" dirty="0" smtClean="0"/>
              <a:t>(“Hippo”)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13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/>
              <a:t>i</a:t>
            </a:r>
            <a:r>
              <a:rPr lang="en-US" dirty="0" err="1" smtClean="0"/>
              <a:t>nts</a:t>
            </a:r>
            <a:r>
              <a:rPr lang="en-US" dirty="0" smtClean="0"/>
              <a:t> to make bools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19783" y="3112276"/>
            <a:ext cx="6096000" cy="175432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13 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ints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 to bools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tickets_are_not_free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!=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37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2603500"/>
            <a:ext cx="9655614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99999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8347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Type Mistakes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”4” is a string not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“True” is a string not a bool</a:t>
            </a:r>
          </a:p>
          <a:p>
            <a:r>
              <a:rPr lang="en-US" dirty="0"/>
              <a:t>t</a:t>
            </a:r>
            <a:r>
              <a:rPr lang="en-US" dirty="0" smtClean="0"/>
              <a:t>rue (lower case) is not a bool</a:t>
            </a:r>
          </a:p>
          <a:p>
            <a:r>
              <a:rPr lang="en-US" dirty="0" smtClean="0"/>
              <a:t>2 is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2.0 is a float</a:t>
            </a:r>
          </a:p>
          <a:p>
            <a:r>
              <a:rPr lang="en-US" dirty="0" smtClean="0"/>
              <a:t>= assigns a value to a variable</a:t>
            </a:r>
          </a:p>
          <a:p>
            <a:r>
              <a:rPr lang="en-US" dirty="0" smtClean="0"/>
              <a:t>== checks for equality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 in day1 directory called </a:t>
            </a:r>
            <a:r>
              <a:rPr lang="en-US" dirty="0" smtClean="0"/>
              <a:t>“</a:t>
            </a:r>
            <a:r>
              <a:rPr lang="en-US" dirty="0" err="1" smtClean="0"/>
              <a:t>types.py</a:t>
            </a:r>
            <a:r>
              <a:rPr lang="en-US" dirty="0"/>
              <a:t>”</a:t>
            </a:r>
          </a:p>
          <a:p>
            <a:r>
              <a:rPr lang="en-US" dirty="0" smtClean="0"/>
              <a:t>Have the program ask the user for the price of something</a:t>
            </a:r>
          </a:p>
          <a:p>
            <a:r>
              <a:rPr lang="en-US" dirty="0" smtClean="0"/>
              <a:t>Convert this string to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Add a 20% tax to the price</a:t>
            </a:r>
          </a:p>
          <a:p>
            <a:r>
              <a:rPr lang="en-US" dirty="0" smtClean="0"/>
              <a:t>Convert the price with tax back to a string</a:t>
            </a:r>
            <a:endParaRPr lang="en-US" dirty="0"/>
          </a:p>
          <a:p>
            <a:r>
              <a:rPr lang="en-US" dirty="0" smtClean="0"/>
              <a:t>Print out the response in a full statement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46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3" y="2658296"/>
            <a:ext cx="9257407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DIY_2 - Types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the price?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"The price with tax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11845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3: If you don</a:t>
            </a:r>
            <a:r>
              <a:rPr lang="fr-FR" dirty="0" smtClean="0"/>
              <a:t>’</a:t>
            </a:r>
            <a:r>
              <a:rPr lang="en-US" dirty="0" smtClean="0"/>
              <a:t>t mind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If-statements, None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9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only want to execute code if something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9903" y="3310735"/>
            <a:ext cx="875071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10 - If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830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add an optional else statement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57478"/>
            <a:ext cx="9404891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11 if-else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885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</a:t>
            </a:r>
            <a:r>
              <a:rPr lang="en-US" dirty="0" err="1" smtClean="0"/>
              <a:t>elif</a:t>
            </a:r>
            <a:r>
              <a:rPr lang="en-US" dirty="0" smtClean="0"/>
              <a:t>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even add other </a:t>
            </a:r>
            <a:r>
              <a:rPr lang="en-US" dirty="0" err="1" smtClean="0"/>
              <a:t>elif’s</a:t>
            </a:r>
            <a:endParaRPr lang="en-US" dirty="0" smtClean="0"/>
          </a:p>
          <a:p>
            <a:pPr lvl="1"/>
            <a:r>
              <a:rPr lang="en-US" dirty="0" smtClean="0"/>
              <a:t>Will go through the clauses until one is true. If none are true will execute the else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3502175"/>
            <a:ext cx="876141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1800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</a:t>
            </a:r>
            <a:r>
              <a:rPr lang="en-US" dirty="0" err="1" smtClean="0"/>
              <a:t>aways</a:t>
            </a:r>
            <a:r>
              <a:rPr lang="en-US" dirty="0" smtClean="0"/>
              <a:t> from the workshop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Confidence in your ability to write basic Python scripts</a:t>
            </a:r>
            <a:endParaRPr lang="en-US" dirty="0"/>
          </a:p>
          <a:p>
            <a:r>
              <a:rPr lang="en-US" dirty="0" smtClean="0"/>
              <a:t>The ability to read and understand scripts written by others</a:t>
            </a:r>
          </a:p>
          <a:p>
            <a:r>
              <a:rPr lang="en-US" dirty="0" smtClean="0"/>
              <a:t>Experience importing, analyzing, editing, and storing data</a:t>
            </a:r>
          </a:p>
          <a:p>
            <a:r>
              <a:rPr lang="en-US" dirty="0" smtClean="0"/>
              <a:t>Experience conducting basic statistical operations on a real data set</a:t>
            </a:r>
          </a:p>
          <a:p>
            <a:r>
              <a:rPr lang="en-US" dirty="0" smtClean="0"/>
              <a:t>The knowledge of how to expand on the skills you’ve learned and how to apply them to a broad range of </a:t>
            </a:r>
            <a:r>
              <a:rPr lang="en-US" dirty="0" smtClean="0"/>
              <a:t>purposes, fields, </a:t>
            </a:r>
            <a:r>
              <a:rPr lang="en-US" smtClean="0"/>
              <a:t>and industries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20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</a:p>
          <a:p>
            <a:pPr lvl="1"/>
            <a:r>
              <a:rPr lang="en-US" dirty="0" smtClean="0"/>
              <a:t>A Boolean condition (bool)</a:t>
            </a:r>
          </a:p>
          <a:p>
            <a:pPr lvl="1"/>
            <a:r>
              <a:rPr lang="en-US" dirty="0" smtClean="0"/>
              <a:t>A colon</a:t>
            </a:r>
          </a:p>
          <a:p>
            <a:pPr lvl="1"/>
            <a:r>
              <a:rPr lang="en-US" dirty="0" smtClean="0"/>
              <a:t>Some indented code</a:t>
            </a:r>
          </a:p>
          <a:p>
            <a:pPr lvl="1"/>
            <a:r>
              <a:rPr lang="en-US" dirty="0" smtClean="0"/>
              <a:t>[optional] 1 or more </a:t>
            </a:r>
            <a:r>
              <a:rPr lang="en-US" dirty="0" err="1" smtClean="0"/>
              <a:t>elif</a:t>
            </a:r>
            <a:r>
              <a:rPr lang="en-US" dirty="0" smtClean="0"/>
              <a:t> statements</a:t>
            </a:r>
          </a:p>
          <a:p>
            <a:pPr lvl="1"/>
            <a:r>
              <a:rPr lang="en-US" dirty="0" smtClean="0"/>
              <a:t>[optional] 1 else statement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7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</a:t>
            </a:r>
            <a:r>
              <a:rPr lang="en-US" dirty="0" err="1" smtClean="0"/>
              <a:t>if_statments.py</a:t>
            </a:r>
            <a:endParaRPr lang="en-US" dirty="0" smtClean="0"/>
          </a:p>
          <a:p>
            <a:r>
              <a:rPr lang="en-US" dirty="0" smtClean="0"/>
              <a:t>Define a float variable “</a:t>
            </a:r>
            <a:r>
              <a:rPr lang="en-US" dirty="0" err="1" smtClean="0"/>
              <a:t>portfolio_returns</a:t>
            </a:r>
            <a:r>
              <a:rPr lang="en-US" dirty="0" smtClean="0"/>
              <a:t>” that is between 0 and 1</a:t>
            </a:r>
          </a:p>
          <a:p>
            <a:r>
              <a:rPr lang="en-US" dirty="0" smtClean="0"/>
              <a:t>Create an if-</a:t>
            </a:r>
            <a:r>
              <a:rPr lang="en-US" dirty="0" err="1" smtClean="0"/>
              <a:t>elif</a:t>
            </a:r>
            <a:r>
              <a:rPr lang="en-US" dirty="0" smtClean="0"/>
              <a:t>-else statement that prints:</a:t>
            </a:r>
          </a:p>
          <a:p>
            <a:pPr lvl="1"/>
            <a:r>
              <a:rPr lang="en-US" dirty="0" smtClean="0"/>
              <a:t>“My portfolio has very high returns” if the return percent is greater than 12%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high </a:t>
            </a:r>
            <a:r>
              <a:rPr lang="en-US" dirty="0" smtClean="0"/>
              <a:t>returns</a:t>
            </a:r>
            <a:r>
              <a:rPr lang="en-US" dirty="0"/>
              <a:t>” if the return percent is greater than 12</a:t>
            </a:r>
            <a:r>
              <a:rPr lang="en-US" dirty="0" smtClean="0"/>
              <a:t>% but less than </a:t>
            </a:r>
            <a:r>
              <a:rPr lang="en-US" dirty="0"/>
              <a:t>8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</a:t>
            </a:r>
            <a:r>
              <a:rPr lang="en-US" dirty="0" smtClean="0"/>
              <a:t>bad returns</a:t>
            </a:r>
            <a:r>
              <a:rPr lang="en-US" dirty="0"/>
              <a:t>” </a:t>
            </a:r>
            <a:r>
              <a:rPr lang="en-US" dirty="0" smtClean="0"/>
              <a:t>otherwise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4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539"/>
            <a:ext cx="965561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DIY_3 - If Statements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very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bad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679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None represents the lack of data </a:t>
            </a:r>
          </a:p>
          <a:p>
            <a:r>
              <a:rPr lang="en-US" dirty="0" smtClean="0"/>
              <a:t>Every type we’ve learned can also be None (not “none”)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8413" y="366531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15 None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bad_kanye_albums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</p:txBody>
      </p:sp>
    </p:spTree>
    <p:extLst>
      <p:ext uri="{BB962C8B-B14F-4D97-AF65-F5344CB8AC3E}">
        <p14:creationId xmlns:p14="http://schemas.microsoft.com/office/powerpoint/2010/main" val="149897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in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last weird but useful thing about if statements</a:t>
            </a:r>
          </a:p>
          <a:p>
            <a:r>
              <a:rPr lang="en-US" dirty="0" smtClean="0"/>
              <a:t>All expressions can be converted to Bool for if statements</a:t>
            </a:r>
          </a:p>
          <a:p>
            <a:r>
              <a:rPr lang="en-US" dirty="0" err="1" smtClean="0"/>
              <a:t>Ints</a:t>
            </a:r>
            <a:r>
              <a:rPr lang="en-US" dirty="0" smtClean="0"/>
              <a:t> and Floats</a:t>
            </a:r>
          </a:p>
          <a:p>
            <a:pPr lvl="1"/>
            <a:r>
              <a:rPr lang="en-US" dirty="0" smtClean="0"/>
              <a:t>0 or 0.0 becomes False, everything else becomes True</a:t>
            </a:r>
          </a:p>
          <a:p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Empty string “” becomes False everything else becomes True</a:t>
            </a:r>
          </a:p>
          <a:p>
            <a:r>
              <a:rPr lang="en-US" dirty="0" smtClean="0"/>
              <a:t>None is always false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94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in if statements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96180" y="2590319"/>
            <a:ext cx="9517626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16 other types in if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have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problems."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"Lucky you. Problem free"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23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Tomorrow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start in the same room at 10am</a:t>
            </a:r>
          </a:p>
          <a:p>
            <a:r>
              <a:rPr lang="en-US" dirty="0" smtClean="0"/>
              <a:t>We’ll finish around 6pm</a:t>
            </a:r>
          </a:p>
          <a:p>
            <a:r>
              <a:rPr lang="en-US" dirty="0" smtClean="0"/>
              <a:t>There will be breaks and </a:t>
            </a:r>
            <a:r>
              <a:rPr lang="en-US" b="1" dirty="0" smtClean="0"/>
              <a:t>we’re providing lunch</a:t>
            </a:r>
          </a:p>
          <a:p>
            <a:endParaRPr lang="en-US" dirty="0"/>
          </a:p>
          <a:p>
            <a:r>
              <a:rPr lang="en-US" dirty="0" smtClean="0"/>
              <a:t>Topics: Lists, Tuples, Dictionaries, Loops, Functions, Reading and Writing Files</a:t>
            </a:r>
          </a:p>
          <a:p>
            <a:endParaRPr lang="en-US" dirty="0"/>
          </a:p>
          <a:p>
            <a:r>
              <a:rPr lang="en-US" dirty="0"/>
              <a:t>Brief HW: Read over the code_snippets.py file on the website. Make sure you understand every line and what it’s doing (the ones we covered). Take note of what’s confusing and we’ll review tomorrow</a:t>
            </a:r>
          </a:p>
        </p:txBody>
      </p:sp>
    </p:spTree>
    <p:extLst>
      <p:ext uri="{BB962C8B-B14F-4D97-AF65-F5344CB8AC3E}">
        <p14:creationId xmlns:p14="http://schemas.microsoft.com/office/powerpoint/2010/main" val="49156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98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Schedule (tentative)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Friday</a:t>
            </a:r>
          </a:p>
          <a:p>
            <a:pPr lvl="1"/>
            <a:r>
              <a:rPr lang="en-US" dirty="0" smtClean="0"/>
              <a:t>Lab: 4 - ??</a:t>
            </a:r>
          </a:p>
          <a:p>
            <a:r>
              <a:rPr lang="en-US" dirty="0" smtClean="0"/>
              <a:t>Saturday</a:t>
            </a:r>
          </a:p>
          <a:p>
            <a:pPr lvl="1"/>
            <a:r>
              <a:rPr lang="en-US" dirty="0" smtClean="0"/>
              <a:t>Lab: 10 – 12</a:t>
            </a:r>
          </a:p>
          <a:p>
            <a:pPr lvl="1"/>
            <a:r>
              <a:rPr lang="en-US" dirty="0" smtClean="0"/>
              <a:t>Lunch: 12– </a:t>
            </a:r>
            <a:r>
              <a:rPr lang="en-US" dirty="0"/>
              <a:t>1</a:t>
            </a:r>
            <a:endParaRPr lang="en-US" dirty="0" smtClean="0"/>
          </a:p>
          <a:p>
            <a:pPr lvl="1"/>
            <a:r>
              <a:rPr lang="en-US" dirty="0" smtClean="0"/>
              <a:t>Lab: 1 – 6</a:t>
            </a:r>
          </a:p>
          <a:p>
            <a:r>
              <a:rPr lang="en-US" dirty="0" smtClean="0"/>
              <a:t>Sunday</a:t>
            </a:r>
          </a:p>
          <a:p>
            <a:pPr lvl="1"/>
            <a:r>
              <a:rPr lang="en-US" dirty="0"/>
              <a:t>Lab: 10 – </a:t>
            </a:r>
            <a:r>
              <a:rPr lang="en-US" dirty="0" smtClean="0"/>
              <a:t>1</a:t>
            </a:r>
            <a:endParaRPr lang="en-US" dirty="0"/>
          </a:p>
          <a:p>
            <a:pPr lvl="1"/>
            <a:r>
              <a:rPr lang="en-US" dirty="0"/>
              <a:t>Lunch: </a:t>
            </a:r>
            <a:r>
              <a:rPr lang="en-US" dirty="0" smtClean="0"/>
              <a:t>1– 2</a:t>
            </a:r>
            <a:endParaRPr lang="en-US" dirty="0"/>
          </a:p>
          <a:p>
            <a:pPr lvl="1"/>
            <a:r>
              <a:rPr lang="en-US" dirty="0" smtClean="0"/>
              <a:t>Data-A-Thon: 2 – 4:30</a:t>
            </a:r>
          </a:p>
          <a:p>
            <a:pPr lvl="1"/>
            <a:r>
              <a:rPr lang="en-US" dirty="0" smtClean="0"/>
              <a:t>Project Presentations: 4:30 - 5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75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Companion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Found at </a:t>
            </a:r>
            <a:r>
              <a:rPr lang="en-US" u="sng" dirty="0" smtClean="0">
                <a:hlinkClick r:id="rId2"/>
              </a:rPr>
              <a:t>learnpython.bytesizedlabs.com</a:t>
            </a:r>
            <a:endParaRPr lang="en-US" dirty="0" smtClean="0"/>
          </a:p>
          <a:p>
            <a:r>
              <a:rPr lang="en-US" dirty="0" smtClean="0"/>
              <a:t>Code Snippets</a:t>
            </a:r>
          </a:p>
          <a:p>
            <a:pPr lvl="1"/>
            <a:r>
              <a:rPr lang="en-US" dirty="0"/>
              <a:t>Every piece of code you see on screen can be found or downloaded from the website</a:t>
            </a:r>
          </a:p>
          <a:p>
            <a:pPr lvl="1"/>
            <a:r>
              <a:rPr lang="en-US" dirty="0" smtClean="0"/>
              <a:t>Best if you follow along on the website while I’m describing on the board</a:t>
            </a:r>
          </a:p>
          <a:p>
            <a:r>
              <a:rPr lang="en-US" dirty="0" smtClean="0"/>
              <a:t>DIYs</a:t>
            </a:r>
          </a:p>
          <a:p>
            <a:r>
              <a:rPr lang="en-US" dirty="0" smtClean="0"/>
              <a:t>Challenges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DON’T LOOK!!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99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succeed in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 attention</a:t>
            </a:r>
          </a:p>
          <a:p>
            <a:pPr lvl="1"/>
            <a:r>
              <a:rPr lang="en-US" dirty="0" smtClean="0"/>
              <a:t>We move through a lot of material fast</a:t>
            </a:r>
          </a:p>
          <a:p>
            <a:r>
              <a:rPr lang="en-US" dirty="0" smtClean="0"/>
              <a:t>Follow along with the code on your personal computer</a:t>
            </a:r>
          </a:p>
          <a:p>
            <a:r>
              <a:rPr lang="en-US" dirty="0" smtClean="0"/>
              <a:t>Don</a:t>
            </a:r>
            <a:r>
              <a:rPr lang="fr-FR" dirty="0" smtClean="0"/>
              <a:t>’</a:t>
            </a:r>
            <a:r>
              <a:rPr lang="en-US" dirty="0" smtClean="0"/>
              <a:t>t copy and paste</a:t>
            </a:r>
          </a:p>
          <a:p>
            <a:r>
              <a:rPr lang="en-US" dirty="0" smtClean="0"/>
              <a:t>Ask questions</a:t>
            </a:r>
          </a:p>
          <a:p>
            <a:r>
              <a:rPr lang="en-US" dirty="0" smtClean="0"/>
              <a:t>Review </a:t>
            </a:r>
            <a:r>
              <a:rPr lang="en-US" i="1" dirty="0" smtClean="0"/>
              <a:t>briefly</a:t>
            </a:r>
            <a:r>
              <a:rPr lang="en-US" dirty="0" smtClean="0"/>
              <a:t> concepts after each 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58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0: Setup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Shell commands, Python installation, “</a:t>
            </a:r>
            <a:r>
              <a:rPr lang="en-US" dirty="0"/>
              <a:t>Hello world”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0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17574</TotalTime>
  <Words>2334</Words>
  <Application>Microsoft Office PowerPoint</Application>
  <PresentationFormat>Widescreen</PresentationFormat>
  <Paragraphs>458</Paragraphs>
  <Slides>57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4" baseType="lpstr">
      <vt:lpstr>Arial</vt:lpstr>
      <vt:lpstr>Calibri</vt:lpstr>
      <vt:lpstr>Century Gothic</vt:lpstr>
      <vt:lpstr>Consolas</vt:lpstr>
      <vt:lpstr>Menlo</vt:lpstr>
      <vt:lpstr>Wingdings 3</vt:lpstr>
      <vt:lpstr>Ion Boardroom</vt:lpstr>
      <vt:lpstr>Python for Data Analytics ByteSized Labs</vt:lpstr>
      <vt:lpstr>Your Instructor</vt:lpstr>
      <vt:lpstr>Why Learn Python?</vt:lpstr>
      <vt:lpstr>Course Overview</vt:lpstr>
      <vt:lpstr>Take-aways from the workshop</vt:lpstr>
      <vt:lpstr>Course Schedule (tentative)</vt:lpstr>
      <vt:lpstr>Course Companion Site</vt:lpstr>
      <vt:lpstr>How to succeed in this class</vt:lpstr>
      <vt:lpstr>Lesson 0: Setup</vt:lpstr>
      <vt:lpstr>What is the Shell</vt:lpstr>
      <vt:lpstr>What are directories?</vt:lpstr>
      <vt:lpstr>Shell Commands</vt:lpstr>
      <vt:lpstr>Make Your Workspace</vt:lpstr>
      <vt:lpstr>Make Your Workspace</vt:lpstr>
      <vt:lpstr>The boring part</vt:lpstr>
      <vt:lpstr>Setup - Windows</vt:lpstr>
      <vt:lpstr>Setup - Mac</vt:lpstr>
      <vt:lpstr>Sublime</vt:lpstr>
      <vt:lpstr>What is Python?</vt:lpstr>
      <vt:lpstr>Challenge 0: Hello World</vt:lpstr>
      <vt:lpstr>Challenge 0: Hello World</vt:lpstr>
      <vt:lpstr>You just wrote your first Python program!!!</vt:lpstr>
      <vt:lpstr>Lesson 1: Talk to me</vt:lpstr>
      <vt:lpstr>Variables</vt:lpstr>
      <vt:lpstr>Variables</vt:lpstr>
      <vt:lpstr>Variables</vt:lpstr>
      <vt:lpstr>Variables</vt:lpstr>
      <vt:lpstr>Comments</vt:lpstr>
      <vt:lpstr>User input</vt:lpstr>
      <vt:lpstr>DIY: Let me tell you something…</vt:lpstr>
      <vt:lpstr>DIY Possible solution</vt:lpstr>
      <vt:lpstr>How we doing?</vt:lpstr>
      <vt:lpstr>Lesson 2: What’s your type?</vt:lpstr>
      <vt:lpstr>Types</vt:lpstr>
      <vt:lpstr>Types</vt:lpstr>
      <vt:lpstr>Ints + Floats </vt:lpstr>
      <vt:lpstr>More Math</vt:lpstr>
      <vt:lpstr>Bools</vt:lpstr>
      <vt:lpstr>Bools</vt:lpstr>
      <vt:lpstr>Changing between types</vt:lpstr>
      <vt:lpstr>Making Bools</vt:lpstr>
      <vt:lpstr>Making Bools</vt:lpstr>
      <vt:lpstr>Common Type Mistakes</vt:lpstr>
      <vt:lpstr>DIY: Types</vt:lpstr>
      <vt:lpstr>DIY Possible solution</vt:lpstr>
      <vt:lpstr>Lesson 3: If you don’t mind</vt:lpstr>
      <vt:lpstr>If-Statements</vt:lpstr>
      <vt:lpstr>If-else-Statements</vt:lpstr>
      <vt:lpstr>If-elif-else-Statements</vt:lpstr>
      <vt:lpstr>If-Statements</vt:lpstr>
      <vt:lpstr>DIY: If statements</vt:lpstr>
      <vt:lpstr>DIY Possible solution</vt:lpstr>
      <vt:lpstr>None type</vt:lpstr>
      <vt:lpstr>Other types in if statements</vt:lpstr>
      <vt:lpstr>Other types in if statements</vt:lpstr>
      <vt:lpstr>Tomorrow</vt:lpstr>
      <vt:lpstr>Python for Data Analytics ByteSized Labs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Code@Penn</dc:title>
  <dc:creator>Microsoft Office User</dc:creator>
  <cp:lastModifiedBy>Gozal, Jimmy</cp:lastModifiedBy>
  <cp:revision>136</cp:revision>
  <dcterms:created xsi:type="dcterms:W3CDTF">2017-08-07T17:58:10Z</dcterms:created>
  <dcterms:modified xsi:type="dcterms:W3CDTF">2017-09-23T15:39:51Z</dcterms:modified>
</cp:coreProperties>
</file>

<file path=docProps/thumbnail.jpeg>
</file>